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74" r:id="rId4"/>
    <p:sldId id="260" r:id="rId5"/>
    <p:sldId id="259" r:id="rId6"/>
    <p:sldId id="272" r:id="rId7"/>
    <p:sldId id="262" r:id="rId8"/>
    <p:sldId id="261" r:id="rId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0E1A"/>
    <a:srgbClr val="E8E6E7"/>
    <a:srgbClr val="2D43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68" d="100"/>
          <a:sy n="68" d="100"/>
        </p:scale>
        <p:origin x="1171" y="5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g>
</file>

<file path=ppt/media/image11.png>
</file>

<file path=ppt/media/image12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05B5D6-9A86-4DE4-898A-0EF436D07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5CCA1B-1A8A-4224-AFB3-E0F6A1AC9E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80D02C-3C1E-452B-9022-6313A4C49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3C9CAA-57FF-40A1-8ED6-3DA72AB74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2F3919-4093-4A37-86DC-B7095A116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28140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45C8C4-0EEB-4D34-8CB5-A2024D1A9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A84D1F5-6E4D-4628-915A-6617FEBC6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F81944-6206-4CEE-8135-52ED84CDA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952146-A370-4C10-B78A-BC1F88D1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BAC2A7-8546-421B-833B-152BE9A15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89563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6493C6F-E8C1-4058-9028-FC43909DC2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E95BF0-481A-476B-82F3-3F62D01C8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59C09B-C582-4805-A85F-80330ADA9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D6FB01-119F-4E53-A5A9-B6C0618C4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23C9DD-E08F-4319-87E2-7DDBCE42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1619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2A3782-4D1A-47C1-810A-1C3F3D18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D46683-63A6-4E02-B7A2-5E7031B1F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8BF954-177D-457D-ACAC-BE52A6868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8D4EA5-082C-42A3-8F24-443AD6E2E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DCCD24-B35D-4D84-A175-0CDDAD268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75667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AD2F66-1E78-4788-A2F8-7D2995C99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A8ADBE-8DB6-46A7-A12D-5B5C75471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C81E6E9-319A-42E6-96DC-387DFD909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480FEC-D84E-4A4D-A399-135E11FF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5635E-D00A-4DC9-8505-AC3F8455B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959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5C873E-74C3-4EE3-8B07-3699FD348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FAF979-4AA6-4061-9355-8D306A4D9B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81D3BC0-21C9-4147-A6BD-DD2A6D47C1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F6467E7-956C-471E-906A-E69844A72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60F5E31-AD1F-486C-BD9E-EB14BC6D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5B12EC-0FB4-4DB7-9A87-6B30B578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7796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4E921-B7FA-43F1-838E-A17B906E8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7BBA05D-093B-4398-8904-C3FA5EDB3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8A4EAFA-C237-424B-96ED-69231FD09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BCA4B1E-C9F4-40E2-A6D7-7E4D71857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FDE3C1B-5F27-4714-8BFA-39762600DB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3249700-B0CA-473D-9D0E-043E955D0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2A48D75-EBD1-4A6E-80E3-CC0976791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319B085-8010-4752-B755-14F11C0DA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40232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5B45FC-1A50-4AA7-8DC6-CB5888141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60465C-DFB0-4615-9B53-589CED5CF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40C20-924E-48E2-94FF-7200F4504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AB41318-9520-4208-91AB-7598C71C9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9923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3235FCE-4540-463E-81DF-262AB56D7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9D20377-66E1-47CD-958E-5BDF4CE9E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E9996FA-F7D7-45D7-9831-058F1E63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3310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631475-3745-42B3-8EAB-6B3FE5EBF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147C26-7C11-42F7-9980-54CC04920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B9A2472-F57F-4A05-AFAF-34586B5B7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A821E2-A53D-448C-A374-AF3CEEC55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F8CF233-90C7-4B0C-BB12-0C017EAE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68DDED9-68EB-4A00-A294-5C3BBCDE4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9022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DC55C6-A581-4369-AED9-AD253F093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2A15379-8E45-49B1-BDA4-025E8C985C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14724C-61B8-48A7-BB60-8195698D0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12C360-36FA-480C-80B9-27227135B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64BD2E-C793-4F28-A7A2-6C49A286E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078FCD-9437-464B-9DCA-D71C48E88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90007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C96B48-3491-4900-AA6D-E31AE2BEE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506E55-F517-4B7B-BF53-3AC35827F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AF4543-1BE4-413F-8EAD-E08DE65C2A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7A986-DA68-4C44-8E00-98E768F70284}" type="datetimeFigureOut">
              <a:rPr lang="es-CO" smtClean="0"/>
              <a:t>15/05/2025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1C1721-C9FF-4E51-8502-FBDD560AE2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798083-CB9A-42E2-A95A-64ECCEBDF7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27C0A-91BD-483D-A267-B15B1939628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7295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7743E6-45FF-48AF-8AE0-93D0A70CB7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940" y="3787139"/>
            <a:ext cx="4770120" cy="1681979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s-ES" sz="1600" dirty="0">
                <a:solidFill>
                  <a:srgbClr val="FF0000"/>
                </a:solidFill>
                <a:latin typeface="Anton" pitchFamily="2" charset="0"/>
              </a:rPr>
              <a:t>Integrantes</a:t>
            </a:r>
            <a:br>
              <a:rPr lang="es-ES" sz="1600" dirty="0">
                <a:solidFill>
                  <a:srgbClr val="2D438E"/>
                </a:solidFill>
                <a:latin typeface="Anton" pitchFamily="2" charset="0"/>
              </a:rPr>
            </a:br>
            <a:r>
              <a:rPr lang="es-ES" sz="1600" dirty="0">
                <a:solidFill>
                  <a:srgbClr val="002060"/>
                </a:solidFill>
                <a:latin typeface="Anton" pitchFamily="2" charset="0"/>
              </a:rPr>
              <a:t>1. </a:t>
            </a:r>
            <a:r>
              <a:rPr lang="es-ES" sz="1400" dirty="0">
                <a:solidFill>
                  <a:srgbClr val="002060"/>
                </a:solidFill>
                <a:latin typeface="Anton" pitchFamily="2" charset="0"/>
              </a:rPr>
              <a:t>Jaider Barreto</a:t>
            </a:r>
            <a:br>
              <a:rPr lang="es-ES" sz="1400" dirty="0">
                <a:solidFill>
                  <a:srgbClr val="002060"/>
                </a:solidFill>
                <a:latin typeface="Anton" pitchFamily="2" charset="0"/>
              </a:rPr>
            </a:br>
            <a:r>
              <a:rPr lang="es-ES" sz="1400" dirty="0">
                <a:solidFill>
                  <a:srgbClr val="002060"/>
                </a:solidFill>
                <a:latin typeface="Anton" pitchFamily="2" charset="0"/>
              </a:rPr>
              <a:t>2. Yorbis Fernandez</a:t>
            </a:r>
            <a:br>
              <a:rPr lang="es-ES" sz="1400" dirty="0">
                <a:solidFill>
                  <a:srgbClr val="002060"/>
                </a:solidFill>
                <a:latin typeface="Anton" pitchFamily="2" charset="0"/>
              </a:rPr>
            </a:br>
            <a:r>
              <a:rPr lang="es-ES" sz="1400" dirty="0">
                <a:solidFill>
                  <a:srgbClr val="002060"/>
                </a:solidFill>
                <a:latin typeface="Anton" pitchFamily="2" charset="0"/>
              </a:rPr>
              <a:t>3. Keiner Tetay</a:t>
            </a:r>
            <a:br>
              <a:rPr lang="es-ES" sz="1400" dirty="0">
                <a:solidFill>
                  <a:srgbClr val="002060"/>
                </a:solidFill>
                <a:latin typeface="Anton" pitchFamily="2" charset="0"/>
              </a:rPr>
            </a:br>
            <a:r>
              <a:rPr lang="es-ES" sz="1400" dirty="0">
                <a:solidFill>
                  <a:srgbClr val="002060"/>
                </a:solidFill>
                <a:latin typeface="Anton" pitchFamily="2" charset="0"/>
              </a:rPr>
              <a:t>4. Samuel Julio</a:t>
            </a:r>
            <a:endParaRPr lang="es-CO" sz="1400" dirty="0">
              <a:solidFill>
                <a:srgbClr val="002060"/>
              </a:solidFill>
              <a:latin typeface="Anton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5769E5-3A51-431E-9C31-3A20A203CB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554" y="2992910"/>
            <a:ext cx="3840480" cy="1201809"/>
          </a:xfrm>
        </p:spPr>
        <p:txBody>
          <a:bodyPr>
            <a:normAutofit/>
          </a:bodyPr>
          <a:lstStyle/>
          <a:p>
            <a:pPr algn="l"/>
            <a:r>
              <a:rPr lang="es-MX" b="1" dirty="0">
                <a:solidFill>
                  <a:srgbClr val="2D43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onio" pitchFamily="2" charset="0"/>
              </a:rPr>
              <a:t>Gestión de Rutas y Horarios de Buses en Cartagena</a:t>
            </a:r>
            <a:endParaRPr lang="es-CO" b="1" dirty="0">
              <a:solidFill>
                <a:srgbClr val="2D438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ntonio" pitchFamily="2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58" y="1843737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8" y="5593914"/>
            <a:ext cx="78121" cy="538168"/>
          </a:xfrm>
          <a:prstGeom prst="rect">
            <a:avLst/>
          </a:prstGeom>
        </p:spPr>
      </p:pic>
      <p:sp>
        <p:nvSpPr>
          <p:cNvPr id="10" name="Subtítulo 2">
            <a:extLst>
              <a:ext uri="{FF2B5EF4-FFF2-40B4-BE49-F238E27FC236}">
                <a16:creationId xmlns:a16="http://schemas.microsoft.com/office/drawing/2014/main" id="{94F0FF74-37DC-49FB-975C-0895EC286ED9}"/>
              </a:ext>
            </a:extLst>
          </p:cNvPr>
          <p:cNvSpPr txBox="1">
            <a:spLocks/>
          </p:cNvSpPr>
          <p:nvPr/>
        </p:nvSpPr>
        <p:spPr>
          <a:xfrm>
            <a:off x="0" y="6560820"/>
            <a:ext cx="3749040" cy="297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100" i="1" dirty="0">
                <a:latin typeface="Arial" panose="020B0604020202020204" pitchFamily="34" charset="0"/>
                <a:cs typeface="Arial" panose="020B0604020202020204" pitchFamily="34" charset="0"/>
              </a:rPr>
              <a:t>Cartagena/Colombia 16/05/2025</a:t>
            </a:r>
            <a:endParaRPr lang="es-CO" sz="11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53AB549D-C49A-4A8F-9ECE-163C371795A6}"/>
              </a:ext>
            </a:extLst>
          </p:cNvPr>
          <p:cNvSpPr txBox="1">
            <a:spLocks/>
          </p:cNvSpPr>
          <p:nvPr/>
        </p:nvSpPr>
        <p:spPr>
          <a:xfrm>
            <a:off x="900431" y="5593915"/>
            <a:ext cx="5309870" cy="64686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sz="1800" b="1" dirty="0">
                <a:latin typeface="Antonio" pitchFamily="2" charset="0"/>
              </a:rPr>
              <a:t>Fundación Universitaria Tecnológico Comfenalco, Facultad De Ingeniería, Programa En Desarrollo De Software, Tercer Semestre / Corte Uno </a:t>
            </a:r>
            <a:endParaRPr lang="es-CO" sz="1800" b="1" dirty="0">
              <a:latin typeface="Antoni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05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7743E6-45FF-48AF-8AE0-93D0A70CB7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3003" y="1762701"/>
            <a:ext cx="5158997" cy="1125279"/>
          </a:xfrm>
        </p:spPr>
        <p:txBody>
          <a:bodyPr>
            <a:normAutofit/>
          </a:bodyPr>
          <a:lstStyle/>
          <a:p>
            <a:pPr algn="l"/>
            <a:r>
              <a:rPr lang="es-MX" sz="3200" dirty="0">
                <a:solidFill>
                  <a:srgbClr val="2D438E"/>
                </a:solidFill>
                <a:latin typeface="Anton" pitchFamily="2" charset="0"/>
              </a:rPr>
              <a:t>Problema de Movilidad en Cartagena</a:t>
            </a:r>
            <a:endParaRPr lang="es-CO" sz="32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161" y="335448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7372088" y="2751115"/>
            <a:ext cx="78121" cy="538168"/>
          </a:xfrm>
          <a:prstGeom prst="rect">
            <a:avLst/>
          </a:prstGeom>
        </p:spPr>
      </p:pic>
      <p:sp>
        <p:nvSpPr>
          <p:cNvPr id="8" name="Google Shape;8761;p125">
            <a:extLst>
              <a:ext uri="{FF2B5EF4-FFF2-40B4-BE49-F238E27FC236}">
                <a16:creationId xmlns:a16="http://schemas.microsoft.com/office/drawing/2014/main" id="{09C9D5F5-5AE1-89D0-934A-3A632392B8D3}"/>
              </a:ext>
            </a:extLst>
          </p:cNvPr>
          <p:cNvSpPr/>
          <p:nvPr/>
        </p:nvSpPr>
        <p:spPr>
          <a:xfrm>
            <a:off x="6096000" y="3490739"/>
            <a:ext cx="2490898" cy="2290162"/>
          </a:xfrm>
          <a:prstGeom prst="roundRect">
            <a:avLst>
              <a:gd name="adj" fmla="val 16667"/>
            </a:avLst>
          </a:prstGeom>
          <a:solidFill>
            <a:srgbClr val="2D438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8763;p125">
            <a:extLst>
              <a:ext uri="{FF2B5EF4-FFF2-40B4-BE49-F238E27FC236}">
                <a16:creationId xmlns:a16="http://schemas.microsoft.com/office/drawing/2014/main" id="{9A282D80-4CB2-D3C8-825B-4D521BE06608}"/>
              </a:ext>
            </a:extLst>
          </p:cNvPr>
          <p:cNvSpPr/>
          <p:nvPr/>
        </p:nvSpPr>
        <p:spPr>
          <a:xfrm>
            <a:off x="8723086" y="2981138"/>
            <a:ext cx="3310293" cy="2799763"/>
          </a:xfrm>
          <a:prstGeom prst="roundRect">
            <a:avLst>
              <a:gd name="adj" fmla="val 16667"/>
            </a:avLst>
          </a:prstGeom>
          <a:solidFill>
            <a:srgbClr val="C20E1A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Google Shape;8767;p125">
            <a:extLst>
              <a:ext uri="{FF2B5EF4-FFF2-40B4-BE49-F238E27FC236}">
                <a16:creationId xmlns:a16="http://schemas.microsoft.com/office/drawing/2014/main" id="{B2D29C71-4F69-578D-F640-0DFA8432DBF7}"/>
              </a:ext>
            </a:extLst>
          </p:cNvPr>
          <p:cNvSpPr/>
          <p:nvPr/>
        </p:nvSpPr>
        <p:spPr>
          <a:xfrm>
            <a:off x="4097614" y="4006236"/>
            <a:ext cx="1862198" cy="1774665"/>
          </a:xfrm>
          <a:prstGeom prst="roundRect">
            <a:avLst>
              <a:gd name="adj" fmla="val 16667"/>
            </a:avLst>
          </a:prstGeom>
          <a:solidFill>
            <a:srgbClr val="E8E6E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8764;p125">
            <a:extLst>
              <a:ext uri="{FF2B5EF4-FFF2-40B4-BE49-F238E27FC236}">
                <a16:creationId xmlns:a16="http://schemas.microsoft.com/office/drawing/2014/main" id="{77351F8F-0234-DAE4-6C23-EF455B1D08D3}"/>
              </a:ext>
            </a:extLst>
          </p:cNvPr>
          <p:cNvSpPr txBox="1"/>
          <p:nvPr/>
        </p:nvSpPr>
        <p:spPr>
          <a:xfrm>
            <a:off x="8777692" y="3214760"/>
            <a:ext cx="3201080" cy="2126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sz="2400" dirty="0">
                <a:solidFill>
                  <a:srgbClr val="FFFFFF"/>
                </a:solidFill>
              </a:rPr>
              <a:t>Transporte </a:t>
            </a:r>
          </a:p>
          <a:p>
            <a:pPr lvl="0" algn="ctr"/>
            <a:r>
              <a:rPr lang="es-MX" sz="2400" dirty="0">
                <a:solidFill>
                  <a:srgbClr val="FFFFFF"/>
                </a:solidFill>
              </a:rPr>
              <a:t>público poco </a:t>
            </a:r>
          </a:p>
          <a:p>
            <a:pPr lvl="0" algn="ctr"/>
            <a:r>
              <a:rPr lang="es-MX" sz="2400" dirty="0">
                <a:solidFill>
                  <a:srgbClr val="FFFFFF"/>
                </a:solidFill>
              </a:rPr>
              <a:t>confiable</a:t>
            </a:r>
          </a:p>
          <a:p>
            <a:pPr lvl="0" algn="ctr"/>
            <a:r>
              <a:rPr lang="es-MX" sz="2400" dirty="0">
                <a:solidFill>
                  <a:srgbClr val="FFFFFF"/>
                </a:solidFill>
              </a:rPr>
              <a:t> 75% usuarios insatisfechos según </a:t>
            </a:r>
          </a:p>
          <a:p>
            <a:pPr lvl="0" algn="ctr"/>
            <a:r>
              <a:rPr lang="es-MX" sz="2400" dirty="0">
                <a:solidFill>
                  <a:srgbClr val="FFFFFF"/>
                </a:solidFill>
              </a:rPr>
              <a:t>Gómez et al. (2020)</a:t>
            </a:r>
            <a:endParaRPr lang="es-CO" sz="2400" dirty="0">
              <a:solidFill>
                <a:srgbClr val="FFFFFF"/>
              </a:solidFill>
            </a:endParaRPr>
          </a:p>
        </p:txBody>
      </p:sp>
      <p:sp>
        <p:nvSpPr>
          <p:cNvPr id="16" name="Google Shape;8764;p125">
            <a:extLst>
              <a:ext uri="{FF2B5EF4-FFF2-40B4-BE49-F238E27FC236}">
                <a16:creationId xmlns:a16="http://schemas.microsoft.com/office/drawing/2014/main" id="{2800F892-EAB3-F297-E6C7-43FD73B0F2BE}"/>
              </a:ext>
            </a:extLst>
          </p:cNvPr>
          <p:cNvSpPr txBox="1"/>
          <p:nvPr/>
        </p:nvSpPr>
        <p:spPr>
          <a:xfrm>
            <a:off x="6204229" y="3590658"/>
            <a:ext cx="2331906" cy="2090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sz="2200" dirty="0">
                <a:solidFill>
                  <a:srgbClr val="FFFFFF"/>
                </a:solidFill>
              </a:rPr>
              <a:t> Falta de </a:t>
            </a:r>
          </a:p>
          <a:p>
            <a:pPr lvl="0" algn="ctr"/>
            <a:r>
              <a:rPr lang="es-MX" sz="2200" dirty="0">
                <a:solidFill>
                  <a:srgbClr val="FFFFFF"/>
                </a:solidFill>
              </a:rPr>
              <a:t>información</a:t>
            </a:r>
          </a:p>
          <a:p>
            <a:pPr lvl="0" algn="ctr"/>
            <a:r>
              <a:rPr lang="es-MX" sz="2200" dirty="0">
                <a:solidFill>
                  <a:srgbClr val="FFFFFF"/>
                </a:solidFill>
              </a:rPr>
              <a:t> Rutas y horarios no </a:t>
            </a:r>
          </a:p>
          <a:p>
            <a:pPr lvl="0" algn="ctr"/>
            <a:r>
              <a:rPr lang="es-MX" sz="2200" dirty="0">
                <a:solidFill>
                  <a:srgbClr val="FFFFFF"/>
                </a:solidFill>
              </a:rPr>
              <a:t>sistematizados ni accesibles</a:t>
            </a:r>
            <a:endParaRPr lang="es-CO" sz="2200" dirty="0">
              <a:solidFill>
                <a:srgbClr val="FFFFFF"/>
              </a:solidFill>
            </a:endParaRPr>
          </a:p>
        </p:txBody>
      </p:sp>
      <p:sp>
        <p:nvSpPr>
          <p:cNvPr id="17" name="Google Shape;8764;p125">
            <a:extLst>
              <a:ext uri="{FF2B5EF4-FFF2-40B4-BE49-F238E27FC236}">
                <a16:creationId xmlns:a16="http://schemas.microsoft.com/office/drawing/2014/main" id="{5DCA9961-19A7-A839-4ED6-DB2F07CB7A1D}"/>
              </a:ext>
            </a:extLst>
          </p:cNvPr>
          <p:cNvSpPr txBox="1"/>
          <p:nvPr/>
        </p:nvSpPr>
        <p:spPr>
          <a:xfrm>
            <a:off x="4022703" y="4163415"/>
            <a:ext cx="2005203" cy="1460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dirty="0"/>
              <a:t>Impacto social Problemas para residentes y turistas</a:t>
            </a:r>
          </a:p>
        </p:txBody>
      </p:sp>
    </p:spTree>
    <p:extLst>
      <p:ext uri="{BB962C8B-B14F-4D97-AF65-F5344CB8AC3E}">
        <p14:creationId xmlns:p14="http://schemas.microsoft.com/office/powerpoint/2010/main" val="2674722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7743E6-45FF-48AF-8AE0-93D0A70CB7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50745" y="859034"/>
            <a:ext cx="7573347" cy="1125279"/>
          </a:xfrm>
        </p:spPr>
        <p:txBody>
          <a:bodyPr>
            <a:normAutofit/>
          </a:bodyPr>
          <a:lstStyle/>
          <a:p>
            <a:pPr algn="l"/>
            <a:r>
              <a:rPr lang="es-MX" sz="3200" dirty="0">
                <a:solidFill>
                  <a:srgbClr val="2D438E"/>
                </a:solidFill>
                <a:latin typeface="Anton" pitchFamily="2" charset="0"/>
              </a:rPr>
              <a:t>Metodología de Investigación</a:t>
            </a:r>
            <a:endParaRPr lang="es-CO" sz="32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161" y="335448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497074" y="103261"/>
            <a:ext cx="78121" cy="4040063"/>
          </a:xfrm>
          <a:prstGeom prst="rect">
            <a:avLst/>
          </a:prstGeom>
        </p:spPr>
      </p:pic>
      <p:sp>
        <p:nvSpPr>
          <p:cNvPr id="17" name="Google Shape;8764;p125">
            <a:extLst>
              <a:ext uri="{FF2B5EF4-FFF2-40B4-BE49-F238E27FC236}">
                <a16:creationId xmlns:a16="http://schemas.microsoft.com/office/drawing/2014/main" id="{5DCA9961-19A7-A839-4ED6-DB2F07CB7A1D}"/>
              </a:ext>
            </a:extLst>
          </p:cNvPr>
          <p:cNvSpPr txBox="1"/>
          <p:nvPr/>
        </p:nvSpPr>
        <p:spPr>
          <a:xfrm>
            <a:off x="3255057" y="3706792"/>
            <a:ext cx="3726458" cy="89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Enfoque Mixto </a:t>
            </a:r>
          </a:p>
          <a:p>
            <a:pPr lvl="0" algn="ctr"/>
            <a:r>
              <a:rPr lang="es-MX" sz="2000" dirty="0"/>
              <a:t>Combina datos cuantitativos y cualitativos</a:t>
            </a:r>
          </a:p>
        </p:txBody>
      </p:sp>
      <p:sp>
        <p:nvSpPr>
          <p:cNvPr id="11" name="Google Shape;8764;p125">
            <a:extLst>
              <a:ext uri="{FF2B5EF4-FFF2-40B4-BE49-F238E27FC236}">
                <a16:creationId xmlns:a16="http://schemas.microsoft.com/office/drawing/2014/main" id="{34893A08-11C5-97CE-2D4D-E7A244A48393}"/>
              </a:ext>
            </a:extLst>
          </p:cNvPr>
          <p:cNvSpPr txBox="1"/>
          <p:nvPr/>
        </p:nvSpPr>
        <p:spPr>
          <a:xfrm>
            <a:off x="5596651" y="5383987"/>
            <a:ext cx="3726458" cy="1082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Cuantitativo</a:t>
            </a:r>
          </a:p>
          <a:p>
            <a:pPr lvl="0" algn="ctr"/>
            <a:r>
              <a:rPr lang="es-MX" sz="2000" dirty="0"/>
              <a:t>Encuestas para medir satisfacción y tiempos de espera</a:t>
            </a:r>
          </a:p>
        </p:txBody>
      </p:sp>
      <p:sp>
        <p:nvSpPr>
          <p:cNvPr id="12" name="Google Shape;8764;p125">
            <a:extLst>
              <a:ext uri="{FF2B5EF4-FFF2-40B4-BE49-F238E27FC236}">
                <a16:creationId xmlns:a16="http://schemas.microsoft.com/office/drawing/2014/main" id="{8C0A89CF-820E-2AB5-3C66-DF52CC4EE686}"/>
              </a:ext>
            </a:extLst>
          </p:cNvPr>
          <p:cNvSpPr txBox="1"/>
          <p:nvPr/>
        </p:nvSpPr>
        <p:spPr>
          <a:xfrm>
            <a:off x="7998367" y="2765546"/>
            <a:ext cx="3726458" cy="1082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Cualitativo</a:t>
            </a:r>
          </a:p>
          <a:p>
            <a:pPr lvl="0" algn="ctr"/>
            <a:r>
              <a:rPr lang="es-MX" sz="2000" dirty="0"/>
              <a:t>Entrevistas y observación para entender experiencias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49BE774-0588-217F-7544-4E00068DAA66}"/>
              </a:ext>
            </a:extLst>
          </p:cNvPr>
          <p:cNvSpPr/>
          <p:nvPr/>
        </p:nvSpPr>
        <p:spPr>
          <a:xfrm>
            <a:off x="3059289" y="4007556"/>
            <a:ext cx="293511" cy="282222"/>
          </a:xfrm>
          <a:prstGeom prst="ellipse">
            <a:avLst/>
          </a:prstGeom>
          <a:solidFill>
            <a:srgbClr val="C20E1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27A4F260-4BD6-1874-C4A8-FA557AD5183F}"/>
              </a:ext>
            </a:extLst>
          </p:cNvPr>
          <p:cNvSpPr/>
          <p:nvPr/>
        </p:nvSpPr>
        <p:spPr>
          <a:xfrm>
            <a:off x="7851611" y="3112912"/>
            <a:ext cx="293511" cy="282222"/>
          </a:xfrm>
          <a:prstGeom prst="ellipse">
            <a:avLst/>
          </a:prstGeom>
          <a:solidFill>
            <a:srgbClr val="C20E1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31B7082A-15F4-6B5A-9A91-6932E9872B0E}"/>
              </a:ext>
            </a:extLst>
          </p:cNvPr>
          <p:cNvSpPr/>
          <p:nvPr/>
        </p:nvSpPr>
        <p:spPr>
          <a:xfrm>
            <a:off x="5118286" y="5784212"/>
            <a:ext cx="293511" cy="282222"/>
          </a:xfrm>
          <a:prstGeom prst="ellipse">
            <a:avLst/>
          </a:prstGeom>
          <a:solidFill>
            <a:srgbClr val="C20E1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91668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73862" y="1902338"/>
            <a:ext cx="8542709" cy="1366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>
                <a:solidFill>
                  <a:srgbClr val="2D43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on" pitchFamily="2" charset="0"/>
              </a:rPr>
              <a:t>Objetivos del Proyecto</a:t>
            </a:r>
          </a:p>
          <a:p>
            <a:pPr algn="l"/>
            <a:endParaRPr lang="es-CO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1012947" y="2637991"/>
            <a:ext cx="78121" cy="538168"/>
          </a:xfrm>
          <a:prstGeom prst="rect">
            <a:avLst/>
          </a:prstGeom>
        </p:spPr>
      </p:pic>
      <p:sp>
        <p:nvSpPr>
          <p:cNvPr id="20" name="Subtítulo 2">
            <a:extLst>
              <a:ext uri="{FF2B5EF4-FFF2-40B4-BE49-F238E27FC236}">
                <a16:creationId xmlns:a16="http://schemas.microsoft.com/office/drawing/2014/main" id="{E1D45A47-44AF-414B-8214-2DC5F8F86782}"/>
              </a:ext>
            </a:extLst>
          </p:cNvPr>
          <p:cNvSpPr txBox="1">
            <a:spLocks/>
          </p:cNvSpPr>
          <p:nvPr/>
        </p:nvSpPr>
        <p:spPr>
          <a:xfrm>
            <a:off x="673862" y="3097131"/>
            <a:ext cx="7574592" cy="921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sz="1800" dirty="0">
              <a:latin typeface="Antonio" pitchFamily="2" charset="0"/>
              <a:cs typeface="Arial" panose="020B0604020202020204" pitchFamily="34" charset="0"/>
            </a:endParaRPr>
          </a:p>
        </p:txBody>
      </p:sp>
      <p:sp>
        <p:nvSpPr>
          <p:cNvPr id="8" name="Google Shape;8763;p125">
            <a:extLst>
              <a:ext uri="{FF2B5EF4-FFF2-40B4-BE49-F238E27FC236}">
                <a16:creationId xmlns:a16="http://schemas.microsoft.com/office/drawing/2014/main" id="{AA4B7F90-83AA-F052-7135-D91A8BFE2E3B}"/>
              </a:ext>
            </a:extLst>
          </p:cNvPr>
          <p:cNvSpPr/>
          <p:nvPr/>
        </p:nvSpPr>
        <p:spPr>
          <a:xfrm>
            <a:off x="1052007" y="3671218"/>
            <a:ext cx="755779" cy="705491"/>
          </a:xfrm>
          <a:prstGeom prst="roundRect">
            <a:avLst>
              <a:gd name="adj" fmla="val 16667"/>
            </a:avLst>
          </a:prstGeom>
          <a:solidFill>
            <a:srgbClr val="C20E1A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Google Shape;8764;p125">
            <a:extLst>
              <a:ext uri="{FF2B5EF4-FFF2-40B4-BE49-F238E27FC236}">
                <a16:creationId xmlns:a16="http://schemas.microsoft.com/office/drawing/2014/main" id="{F8346421-F4C5-EEEE-E35E-F5783FC0DEA2}"/>
              </a:ext>
            </a:extLst>
          </p:cNvPr>
          <p:cNvSpPr txBox="1"/>
          <p:nvPr/>
        </p:nvSpPr>
        <p:spPr>
          <a:xfrm>
            <a:off x="1293301" y="3276870"/>
            <a:ext cx="5355771" cy="1127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sz="2400" b="1" dirty="0"/>
              <a:t>General</a:t>
            </a:r>
          </a:p>
          <a:p>
            <a:pPr lvl="0" algn="ctr"/>
            <a:r>
              <a:rPr lang="es-MX" sz="2400" dirty="0"/>
              <a:t> Desarrollar sistema Java para </a:t>
            </a:r>
          </a:p>
          <a:p>
            <a:pPr lvl="0" algn="ctr"/>
            <a:r>
              <a:rPr lang="es-MX" sz="2400" dirty="0"/>
              <a:t>gestionar rutas y horarios</a:t>
            </a:r>
            <a:r>
              <a:rPr lang="es-MX" sz="2400" dirty="0">
                <a:solidFill>
                  <a:srgbClr val="FFFFFF"/>
                </a:solidFill>
              </a:rPr>
              <a:t>)</a:t>
            </a:r>
            <a:endParaRPr lang="es-CO" sz="2400" dirty="0">
              <a:solidFill>
                <a:srgbClr val="FFFFFF"/>
              </a:solidFill>
            </a:endParaRPr>
          </a:p>
        </p:txBody>
      </p:sp>
      <p:sp>
        <p:nvSpPr>
          <p:cNvPr id="12" name="Google Shape;8761;p125">
            <a:extLst>
              <a:ext uri="{FF2B5EF4-FFF2-40B4-BE49-F238E27FC236}">
                <a16:creationId xmlns:a16="http://schemas.microsoft.com/office/drawing/2014/main" id="{D455F1CF-8A7A-6B30-86A7-52DD340BC6B6}"/>
              </a:ext>
            </a:extLst>
          </p:cNvPr>
          <p:cNvSpPr/>
          <p:nvPr/>
        </p:nvSpPr>
        <p:spPr>
          <a:xfrm>
            <a:off x="6489487" y="1544630"/>
            <a:ext cx="786974" cy="715415"/>
          </a:xfrm>
          <a:prstGeom prst="roundRect">
            <a:avLst>
              <a:gd name="adj" fmla="val 16667"/>
            </a:avLst>
          </a:prstGeom>
          <a:solidFill>
            <a:srgbClr val="2D438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8761;p125">
            <a:extLst>
              <a:ext uri="{FF2B5EF4-FFF2-40B4-BE49-F238E27FC236}">
                <a16:creationId xmlns:a16="http://schemas.microsoft.com/office/drawing/2014/main" id="{065EA501-FB20-D98C-4AEB-9CF921D47263}"/>
              </a:ext>
            </a:extLst>
          </p:cNvPr>
          <p:cNvSpPr/>
          <p:nvPr/>
        </p:nvSpPr>
        <p:spPr>
          <a:xfrm>
            <a:off x="6489487" y="2842542"/>
            <a:ext cx="786974" cy="715415"/>
          </a:xfrm>
          <a:prstGeom prst="roundRect">
            <a:avLst>
              <a:gd name="adj" fmla="val 16667"/>
            </a:avLst>
          </a:prstGeom>
          <a:solidFill>
            <a:srgbClr val="2D438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8761;p125">
            <a:extLst>
              <a:ext uri="{FF2B5EF4-FFF2-40B4-BE49-F238E27FC236}">
                <a16:creationId xmlns:a16="http://schemas.microsoft.com/office/drawing/2014/main" id="{415D0AD8-20C6-C83C-741F-55ADA0B95CC5}"/>
              </a:ext>
            </a:extLst>
          </p:cNvPr>
          <p:cNvSpPr/>
          <p:nvPr/>
        </p:nvSpPr>
        <p:spPr>
          <a:xfrm>
            <a:off x="6489487" y="4100685"/>
            <a:ext cx="786974" cy="715415"/>
          </a:xfrm>
          <a:prstGeom prst="roundRect">
            <a:avLst>
              <a:gd name="adj" fmla="val 16667"/>
            </a:avLst>
          </a:prstGeom>
          <a:solidFill>
            <a:srgbClr val="2D438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8761;p125">
            <a:extLst>
              <a:ext uri="{FF2B5EF4-FFF2-40B4-BE49-F238E27FC236}">
                <a16:creationId xmlns:a16="http://schemas.microsoft.com/office/drawing/2014/main" id="{8FD4C26D-BE68-CF30-CD48-A31C43133AB0}"/>
              </a:ext>
            </a:extLst>
          </p:cNvPr>
          <p:cNvSpPr/>
          <p:nvPr/>
        </p:nvSpPr>
        <p:spPr>
          <a:xfrm>
            <a:off x="6489487" y="5456230"/>
            <a:ext cx="786974" cy="715415"/>
          </a:xfrm>
          <a:prstGeom prst="roundRect">
            <a:avLst>
              <a:gd name="adj" fmla="val 16667"/>
            </a:avLst>
          </a:prstGeom>
          <a:solidFill>
            <a:srgbClr val="2D438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8764;p125">
            <a:extLst>
              <a:ext uri="{FF2B5EF4-FFF2-40B4-BE49-F238E27FC236}">
                <a16:creationId xmlns:a16="http://schemas.microsoft.com/office/drawing/2014/main" id="{34BFB102-1555-9316-41C0-D48DF1BF3419}"/>
              </a:ext>
            </a:extLst>
          </p:cNvPr>
          <p:cNvSpPr txBox="1"/>
          <p:nvPr/>
        </p:nvSpPr>
        <p:spPr>
          <a:xfrm>
            <a:off x="6785338" y="2633922"/>
            <a:ext cx="5355771" cy="1127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CO" sz="2400" dirty="0"/>
              <a:t>Diseñar interfaz gráfica amigable</a:t>
            </a:r>
            <a:endParaRPr lang="es-CO" sz="2400" dirty="0">
              <a:solidFill>
                <a:srgbClr val="FFFFFF"/>
              </a:solidFill>
            </a:endParaRPr>
          </a:p>
        </p:txBody>
      </p:sp>
      <p:sp>
        <p:nvSpPr>
          <p:cNvPr id="21" name="Google Shape;8764;p125">
            <a:extLst>
              <a:ext uri="{FF2B5EF4-FFF2-40B4-BE49-F238E27FC236}">
                <a16:creationId xmlns:a16="http://schemas.microsoft.com/office/drawing/2014/main" id="{9F015FFE-4234-2F19-AF2F-7C56874A3982}"/>
              </a:ext>
            </a:extLst>
          </p:cNvPr>
          <p:cNvSpPr txBox="1"/>
          <p:nvPr/>
        </p:nvSpPr>
        <p:spPr>
          <a:xfrm>
            <a:off x="6985796" y="4034862"/>
            <a:ext cx="5355771" cy="1127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sz="2400" dirty="0"/>
              <a:t>Verificar funcionamiento y corregir errores </a:t>
            </a:r>
            <a:r>
              <a:rPr lang="es-MX" sz="2400" dirty="0">
                <a:solidFill>
                  <a:srgbClr val="FFFFFF"/>
                </a:solidFill>
              </a:rPr>
              <a:t>)</a:t>
            </a:r>
            <a:endParaRPr lang="es-CO" sz="2400" dirty="0">
              <a:solidFill>
                <a:srgbClr val="FFFFFF"/>
              </a:solidFill>
            </a:endParaRPr>
          </a:p>
        </p:txBody>
      </p:sp>
      <p:sp>
        <p:nvSpPr>
          <p:cNvPr id="22" name="Google Shape;8764;p125">
            <a:extLst>
              <a:ext uri="{FF2B5EF4-FFF2-40B4-BE49-F238E27FC236}">
                <a16:creationId xmlns:a16="http://schemas.microsoft.com/office/drawing/2014/main" id="{3681C9C9-0BA9-F9FD-4C2F-6A0315B5D9C7}"/>
              </a:ext>
            </a:extLst>
          </p:cNvPr>
          <p:cNvSpPr txBox="1"/>
          <p:nvPr/>
        </p:nvSpPr>
        <p:spPr>
          <a:xfrm>
            <a:off x="6985796" y="5250082"/>
            <a:ext cx="5355771" cy="1127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CO" sz="2400" dirty="0"/>
              <a:t>Codificar algoritmo eficiente en Java</a:t>
            </a:r>
            <a:endParaRPr lang="es-CO" sz="2400" dirty="0">
              <a:solidFill>
                <a:srgbClr val="FFFFFF"/>
              </a:solidFill>
            </a:endParaRPr>
          </a:p>
        </p:txBody>
      </p:sp>
      <p:sp>
        <p:nvSpPr>
          <p:cNvPr id="23" name="Google Shape;8764;p125">
            <a:extLst>
              <a:ext uri="{FF2B5EF4-FFF2-40B4-BE49-F238E27FC236}">
                <a16:creationId xmlns:a16="http://schemas.microsoft.com/office/drawing/2014/main" id="{52C6BECD-37FB-306E-D4E8-AB30BFD873A0}"/>
              </a:ext>
            </a:extLst>
          </p:cNvPr>
          <p:cNvSpPr txBox="1"/>
          <p:nvPr/>
        </p:nvSpPr>
        <p:spPr>
          <a:xfrm>
            <a:off x="7276461" y="827315"/>
            <a:ext cx="4774442" cy="1629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s-MX" sz="2400" b="1" dirty="0"/>
              <a:t>Específicos</a:t>
            </a:r>
            <a:r>
              <a:rPr lang="es-MX" sz="2400" dirty="0"/>
              <a:t> </a:t>
            </a:r>
          </a:p>
          <a:p>
            <a:pPr lvl="0" algn="ctr"/>
            <a:endParaRPr lang="es-MX" sz="2400" dirty="0"/>
          </a:p>
          <a:p>
            <a:pPr lvl="0" algn="ctr"/>
            <a:r>
              <a:rPr lang="es-MX" sz="2400" dirty="0"/>
              <a:t>Analizar requisitos funcionales y no funcionales</a:t>
            </a:r>
            <a:r>
              <a:rPr lang="es-MX" sz="2400" dirty="0">
                <a:solidFill>
                  <a:srgbClr val="FFFFFF"/>
                </a:solidFill>
              </a:rPr>
              <a:t>)</a:t>
            </a:r>
            <a:endParaRPr lang="es-CO" sz="2400" dirty="0">
              <a:solidFill>
                <a:srgbClr val="FFFFFF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11EDF8C-B314-D611-0775-8DA3AE40BB46}"/>
              </a:ext>
            </a:extLst>
          </p:cNvPr>
          <p:cNvSpPr txBox="1"/>
          <p:nvPr/>
        </p:nvSpPr>
        <p:spPr>
          <a:xfrm>
            <a:off x="6643837" y="1571133"/>
            <a:ext cx="683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s-CO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A5024E46-28D5-58AE-017D-D3D3CE5E2FCB}"/>
              </a:ext>
            </a:extLst>
          </p:cNvPr>
          <p:cNvSpPr txBox="1"/>
          <p:nvPr/>
        </p:nvSpPr>
        <p:spPr>
          <a:xfrm>
            <a:off x="6666957" y="2893970"/>
            <a:ext cx="683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s-CO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7E3ED8C-E3AF-7447-EE15-D3AB67F94035}"/>
              </a:ext>
            </a:extLst>
          </p:cNvPr>
          <p:cNvSpPr txBox="1"/>
          <p:nvPr/>
        </p:nvSpPr>
        <p:spPr>
          <a:xfrm>
            <a:off x="6670065" y="4155006"/>
            <a:ext cx="683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s-CO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764FCD44-0A61-D1A8-1B09-01BAC7DC6BA6}"/>
              </a:ext>
            </a:extLst>
          </p:cNvPr>
          <p:cNvSpPr txBox="1"/>
          <p:nvPr/>
        </p:nvSpPr>
        <p:spPr>
          <a:xfrm>
            <a:off x="6649072" y="5490771"/>
            <a:ext cx="683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s-CO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5171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19D199-6B85-45BB-B64F-9167A8C575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056939" y="1085719"/>
            <a:ext cx="78121" cy="2194551"/>
          </a:xfrm>
          <a:prstGeom prst="rect">
            <a:avLst/>
          </a:prstGeom>
        </p:spPr>
      </p:pic>
      <p:sp>
        <p:nvSpPr>
          <p:cNvPr id="11" name="Subtítulo 2">
            <a:extLst>
              <a:ext uri="{FF2B5EF4-FFF2-40B4-BE49-F238E27FC236}">
                <a16:creationId xmlns:a16="http://schemas.microsoft.com/office/drawing/2014/main" id="{53AB549D-C49A-4A8F-9ECE-163C371795A6}"/>
              </a:ext>
            </a:extLst>
          </p:cNvPr>
          <p:cNvSpPr txBox="1">
            <a:spLocks/>
          </p:cNvSpPr>
          <p:nvPr/>
        </p:nvSpPr>
        <p:spPr>
          <a:xfrm>
            <a:off x="673862" y="2416629"/>
            <a:ext cx="3189011" cy="4012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2000" dirty="0">
                <a:latin typeface="Antonio" pitchFamily="2" charset="0"/>
                <a:cs typeface="Arial" panose="020B0604020202020204" pitchFamily="34" charset="0"/>
              </a:rPr>
              <a:t> </a:t>
            </a:r>
            <a:r>
              <a:rPr lang="es-ES" sz="2000" b="1" dirty="0">
                <a:latin typeface="Antonio" pitchFamily="2" charset="0"/>
                <a:cs typeface="Arial" panose="020B0604020202020204" pitchFamily="34" charset="0"/>
              </a:rPr>
              <a:t>Internacionales</a:t>
            </a:r>
          </a:p>
          <a:p>
            <a:pPr algn="l"/>
            <a:r>
              <a:rPr lang="es-ES" sz="2000" dirty="0">
                <a:latin typeface="Antonio" pitchFamily="2" charset="0"/>
                <a:cs typeface="Arial" panose="020B0604020202020204" pitchFamily="34" charset="0"/>
              </a:rPr>
              <a:t>Sistemas BRT como Curitiba, modelo para América Latina</a:t>
            </a:r>
          </a:p>
          <a:p>
            <a:pPr algn="l"/>
            <a:r>
              <a:rPr lang="es-MX" sz="2000" b="1" dirty="0">
                <a:latin typeface="Antonio" pitchFamily="2" charset="0"/>
                <a:cs typeface="Arial" panose="020B0604020202020204" pitchFamily="34" charset="0"/>
              </a:rPr>
              <a:t>Nacionales</a:t>
            </a:r>
          </a:p>
          <a:p>
            <a:pPr algn="l"/>
            <a:r>
              <a:rPr lang="es-MX" sz="2000" dirty="0">
                <a:latin typeface="Antonio" pitchFamily="2" charset="0"/>
                <a:cs typeface="Arial" panose="020B0604020202020204" pitchFamily="34" charset="0"/>
              </a:rPr>
              <a:t>Transmilenio en Bogotá basado en modelo brasileño</a:t>
            </a:r>
          </a:p>
          <a:p>
            <a:pPr algn="l"/>
            <a:r>
              <a:rPr lang="es-MX" sz="2000" b="1" dirty="0">
                <a:latin typeface="Antonio" pitchFamily="2" charset="0"/>
                <a:cs typeface="Arial" panose="020B0604020202020204" pitchFamily="34" charset="0"/>
              </a:rPr>
              <a:t> Locales</a:t>
            </a:r>
          </a:p>
          <a:p>
            <a:pPr algn="l"/>
            <a:r>
              <a:rPr lang="es-MX" sz="2000" dirty="0">
                <a:latin typeface="Antonio" pitchFamily="2" charset="0"/>
                <a:cs typeface="Arial" panose="020B0604020202020204" pitchFamily="34" charset="0"/>
              </a:rPr>
              <a:t>Transcaribe en Cartagena con buses Euro VI a gas</a:t>
            </a:r>
            <a:endParaRPr lang="es-CO" sz="2000" dirty="0">
              <a:latin typeface="Antonio" pitchFamily="2" charset="0"/>
              <a:cs typeface="Arial" panose="020B0604020202020204" pitchFamily="34" charset="0"/>
            </a:endParaRPr>
          </a:p>
          <a:p>
            <a:pPr algn="l"/>
            <a:endParaRPr lang="es-CO" sz="2000" dirty="0">
              <a:latin typeface="Antonio" pitchFamily="2" charset="0"/>
              <a:cs typeface="Arial" panose="020B0604020202020204" pitchFamily="34" charset="0"/>
            </a:endParaRP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73862" y="1342915"/>
            <a:ext cx="6729828" cy="7836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MX" sz="4000" dirty="0">
                <a:solidFill>
                  <a:srgbClr val="2D438E"/>
                </a:solidFill>
                <a:latin typeface="Anton" pitchFamily="2" charset="0"/>
              </a:rPr>
              <a:t>Antecedentes y Estado del Arte</a:t>
            </a:r>
            <a:endParaRPr lang="es-CO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2625764" y="321064"/>
            <a:ext cx="78121" cy="3812252"/>
          </a:xfrm>
          <a:prstGeom prst="rect">
            <a:avLst/>
          </a:prstGeom>
        </p:spPr>
      </p:pic>
      <p:sp>
        <p:nvSpPr>
          <p:cNvPr id="13" name="Subtítulo 2">
            <a:extLst>
              <a:ext uri="{FF2B5EF4-FFF2-40B4-BE49-F238E27FC236}">
                <a16:creationId xmlns:a16="http://schemas.microsoft.com/office/drawing/2014/main" id="{6BC4D070-92BE-8F99-CFB2-090EBA553F6E}"/>
              </a:ext>
            </a:extLst>
          </p:cNvPr>
          <p:cNvSpPr txBox="1">
            <a:spLocks/>
          </p:cNvSpPr>
          <p:nvPr/>
        </p:nvSpPr>
        <p:spPr>
          <a:xfrm>
            <a:off x="4668398" y="2796942"/>
            <a:ext cx="3484481" cy="297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CO" sz="1800" dirty="0">
              <a:latin typeface="Antonio" pitchFamily="2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7D0E783-EB26-78C6-9B4C-B49A6AB670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9658" y="375773"/>
            <a:ext cx="4253726" cy="3190295"/>
          </a:xfrm>
          <a:prstGeom prst="rect">
            <a:avLst/>
          </a:prstGeom>
        </p:spPr>
      </p:pic>
      <p:pic>
        <p:nvPicPr>
          <p:cNvPr id="1028" name="Picture 4" descr="Así funciona TransMilenio en la Nueva Realidad | Bogota.gov.co">
            <a:extLst>
              <a:ext uri="{FF2B5EF4-FFF2-40B4-BE49-F238E27FC236}">
                <a16:creationId xmlns:a16="http://schemas.microsoft.com/office/drawing/2014/main" id="{9849D5AA-0AB1-0D57-784E-C30919E1A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501" y="2892448"/>
            <a:ext cx="4351399" cy="2449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l 25 de octubre llegan a Cartagena 69 nuevos buses de Transcaribe ...">
            <a:extLst>
              <a:ext uri="{FF2B5EF4-FFF2-40B4-BE49-F238E27FC236}">
                <a16:creationId xmlns:a16="http://schemas.microsoft.com/office/drawing/2014/main" id="{DAF6F502-FE94-71D0-2750-916C1EB58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1498" y="4068146"/>
            <a:ext cx="4051886" cy="2685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0244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8763;p125">
            <a:extLst>
              <a:ext uri="{FF2B5EF4-FFF2-40B4-BE49-F238E27FC236}">
                <a16:creationId xmlns:a16="http://schemas.microsoft.com/office/drawing/2014/main" id="{B8102CB0-8A7A-C38D-EDD3-83CDCF89F023}"/>
              </a:ext>
            </a:extLst>
          </p:cNvPr>
          <p:cNvSpPr/>
          <p:nvPr/>
        </p:nvSpPr>
        <p:spPr>
          <a:xfrm>
            <a:off x="4457776" y="2387617"/>
            <a:ext cx="692536" cy="633549"/>
          </a:xfrm>
          <a:prstGeom prst="roundRect">
            <a:avLst>
              <a:gd name="adj" fmla="val 16667"/>
            </a:avLst>
          </a:prstGeom>
          <a:solidFill>
            <a:srgbClr val="C20E1A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B0E0862-919A-9199-781F-F2728301F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290432" cy="47244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4452258" y="653144"/>
            <a:ext cx="7057930" cy="14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4000" dirty="0">
                <a:solidFill>
                  <a:srgbClr val="2D438E"/>
                </a:solidFill>
                <a:latin typeface="Anton" pitchFamily="2" charset="0"/>
              </a:rPr>
              <a:t>Marco Teórico y Tecnológico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7553989" y="-1007712"/>
            <a:ext cx="78121" cy="6255944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1EEDE4E2-BDB0-413E-9223-CFF53F5C13EC}"/>
              </a:ext>
            </a:extLst>
          </p:cNvPr>
          <p:cNvSpPr txBox="1">
            <a:spLocks/>
          </p:cNvSpPr>
          <p:nvPr/>
        </p:nvSpPr>
        <p:spPr>
          <a:xfrm>
            <a:off x="673861" y="5275024"/>
            <a:ext cx="647231" cy="7196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6600" dirty="0">
                <a:solidFill>
                  <a:schemeClr val="bg1"/>
                </a:solidFill>
                <a:latin typeface="Anton" pitchFamily="2" charset="0"/>
              </a:rPr>
              <a:t>“</a:t>
            </a:r>
            <a:endParaRPr lang="es-CO" sz="6600" dirty="0">
              <a:solidFill>
                <a:schemeClr val="bg1"/>
              </a:solidFill>
              <a:latin typeface="Anton" pitchFamily="2" charset="0"/>
            </a:endParaRP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53AB549D-C49A-4A8F-9ECE-163C371795A6}"/>
              </a:ext>
            </a:extLst>
          </p:cNvPr>
          <p:cNvSpPr txBox="1">
            <a:spLocks/>
          </p:cNvSpPr>
          <p:nvPr/>
        </p:nvSpPr>
        <p:spPr>
          <a:xfrm>
            <a:off x="673861" y="5275024"/>
            <a:ext cx="10575386" cy="1391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s-MX" sz="1800" dirty="0">
                <a:solidFill>
                  <a:schemeClr val="bg1"/>
                </a:solidFill>
                <a:latin typeface="Antonio" pitchFamily="2" charset="0"/>
                <a:cs typeface="Arial" panose="020B0604020202020204" pitchFamily="34" charset="0"/>
              </a:rPr>
              <a:t>Java es un lenguaje de programación orientado a objetos, potente y portátil, usado en aplicaciones empresariales, móviles y más. Su principal ventaja es que puede ejecutarse en cualquier sistema gracias a la Máquina Virtual de Java (JVM). Además, es seguro, escalable y tiene una gran cantidad de bibliotecas que facilitan el desarrollo. Eso lo convierte en Ideal para proyectos como este presentado en Java Swing.</a:t>
            </a:r>
            <a:endParaRPr lang="es-CO" sz="1800" dirty="0">
              <a:solidFill>
                <a:schemeClr val="bg1"/>
              </a:solidFill>
              <a:latin typeface="Antonio" pitchFamily="2" charset="0"/>
              <a:cs typeface="Arial" panose="020B0604020202020204" pitchFamily="34" charset="0"/>
            </a:endParaRPr>
          </a:p>
        </p:txBody>
      </p:sp>
      <p:sp>
        <p:nvSpPr>
          <p:cNvPr id="12" name="Google Shape;8767;p125">
            <a:extLst>
              <a:ext uri="{FF2B5EF4-FFF2-40B4-BE49-F238E27FC236}">
                <a16:creationId xmlns:a16="http://schemas.microsoft.com/office/drawing/2014/main" id="{5D3C79A0-3D2A-0853-C848-8B510D9AFABA}"/>
              </a:ext>
            </a:extLst>
          </p:cNvPr>
          <p:cNvSpPr/>
          <p:nvPr/>
        </p:nvSpPr>
        <p:spPr>
          <a:xfrm>
            <a:off x="4538958" y="2480621"/>
            <a:ext cx="530973" cy="447539"/>
          </a:xfrm>
          <a:prstGeom prst="roundRect">
            <a:avLst>
              <a:gd name="adj" fmla="val 16667"/>
            </a:avLst>
          </a:prstGeom>
          <a:solidFill>
            <a:srgbClr val="E8E6E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8761;p125">
            <a:extLst>
              <a:ext uri="{FF2B5EF4-FFF2-40B4-BE49-F238E27FC236}">
                <a16:creationId xmlns:a16="http://schemas.microsoft.com/office/drawing/2014/main" id="{CE149568-08B8-3E55-F670-621F449C8B1C}"/>
              </a:ext>
            </a:extLst>
          </p:cNvPr>
          <p:cNvSpPr/>
          <p:nvPr/>
        </p:nvSpPr>
        <p:spPr>
          <a:xfrm>
            <a:off x="4602985" y="2509142"/>
            <a:ext cx="393487" cy="390496"/>
          </a:xfrm>
          <a:prstGeom prst="roundRect">
            <a:avLst>
              <a:gd name="adj" fmla="val 16667"/>
            </a:avLst>
          </a:prstGeom>
          <a:solidFill>
            <a:srgbClr val="2D438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71E3C7C5-50F6-1C57-9B95-768C130F52EA}"/>
              </a:ext>
            </a:extLst>
          </p:cNvPr>
          <p:cNvSpPr txBox="1">
            <a:spLocks/>
          </p:cNvSpPr>
          <p:nvPr/>
        </p:nvSpPr>
        <p:spPr>
          <a:xfrm>
            <a:off x="5231494" y="2436816"/>
            <a:ext cx="4759929" cy="906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800" dirty="0">
                <a:latin typeface="Antonio" pitchFamily="2" charset="0"/>
                <a:cs typeface="Arial" panose="020B0604020202020204" pitchFamily="34" charset="0"/>
              </a:rPr>
              <a:t> Java Lenguaje flexible para sistemas multiplataforma</a:t>
            </a:r>
            <a:endParaRPr lang="es-CO" sz="1800" dirty="0">
              <a:latin typeface="Antoni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078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026" y="288314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661270" y="1414443"/>
            <a:ext cx="10928218" cy="7196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MX" sz="4000" dirty="0">
                <a:solidFill>
                  <a:srgbClr val="2D438E"/>
                </a:solidFill>
                <a:latin typeface="Anton" pitchFamily="2" charset="0"/>
              </a:rPr>
              <a:t>Diseño y Desarrollo del Software</a:t>
            </a:r>
            <a:endParaRPr lang="es-ES" sz="4000" dirty="0">
              <a:solidFill>
                <a:srgbClr val="2D438E"/>
              </a:solidFill>
              <a:latin typeface="Anton" pitchFamily="2" charset="0"/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659388F-893A-491B-924F-10109D24F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1752578" y="1306190"/>
            <a:ext cx="78121" cy="2017427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66F4C994-A76C-ADFB-EEF0-8EE98D4F0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4051019" y="1306190"/>
            <a:ext cx="78121" cy="2017427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D4249081-929F-ABD1-8528-90642F0B68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429179" y="1306189"/>
            <a:ext cx="78121" cy="2017427"/>
          </a:xfrm>
          <a:prstGeom prst="rect">
            <a:avLst/>
          </a:prstGeom>
        </p:spPr>
      </p:pic>
      <p:sp>
        <p:nvSpPr>
          <p:cNvPr id="25" name="Google Shape;8763;p125">
            <a:extLst>
              <a:ext uri="{FF2B5EF4-FFF2-40B4-BE49-F238E27FC236}">
                <a16:creationId xmlns:a16="http://schemas.microsoft.com/office/drawing/2014/main" id="{03AB96BF-B2BF-F2D5-8BE6-18CE036B96FB}"/>
              </a:ext>
            </a:extLst>
          </p:cNvPr>
          <p:cNvSpPr/>
          <p:nvPr/>
        </p:nvSpPr>
        <p:spPr>
          <a:xfrm>
            <a:off x="661269" y="3551946"/>
            <a:ext cx="2585783" cy="705491"/>
          </a:xfrm>
          <a:prstGeom prst="roundRect">
            <a:avLst>
              <a:gd name="adj" fmla="val 16667"/>
            </a:avLst>
          </a:prstGeom>
          <a:solidFill>
            <a:srgbClr val="C20E1A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6" name="Google Shape;8761;p125">
            <a:extLst>
              <a:ext uri="{FF2B5EF4-FFF2-40B4-BE49-F238E27FC236}">
                <a16:creationId xmlns:a16="http://schemas.microsoft.com/office/drawing/2014/main" id="{AD399C60-19F6-F90B-3341-CBCBAC8FF8ED}"/>
              </a:ext>
            </a:extLst>
          </p:cNvPr>
          <p:cNvSpPr/>
          <p:nvPr/>
        </p:nvSpPr>
        <p:spPr>
          <a:xfrm>
            <a:off x="661270" y="4308989"/>
            <a:ext cx="3528175" cy="878133"/>
          </a:xfrm>
          <a:prstGeom prst="roundRect">
            <a:avLst>
              <a:gd name="adj" fmla="val 16667"/>
            </a:avLst>
          </a:prstGeom>
          <a:solidFill>
            <a:srgbClr val="2D438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767;p125">
            <a:extLst>
              <a:ext uri="{FF2B5EF4-FFF2-40B4-BE49-F238E27FC236}">
                <a16:creationId xmlns:a16="http://schemas.microsoft.com/office/drawing/2014/main" id="{AC9D1A9C-2BDA-7B17-6BE6-DA91C87EC3CD}"/>
              </a:ext>
            </a:extLst>
          </p:cNvPr>
          <p:cNvSpPr/>
          <p:nvPr/>
        </p:nvSpPr>
        <p:spPr>
          <a:xfrm>
            <a:off x="661269" y="5238674"/>
            <a:ext cx="4199979" cy="892335"/>
          </a:xfrm>
          <a:prstGeom prst="roundRect">
            <a:avLst>
              <a:gd name="adj" fmla="val 16667"/>
            </a:avLst>
          </a:prstGeom>
          <a:solidFill>
            <a:srgbClr val="E8E6E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" name="Google Shape;8763;p125">
            <a:extLst>
              <a:ext uri="{FF2B5EF4-FFF2-40B4-BE49-F238E27FC236}">
                <a16:creationId xmlns:a16="http://schemas.microsoft.com/office/drawing/2014/main" id="{BE434CAA-96D1-1CF7-1671-B4BB25906C90}"/>
              </a:ext>
            </a:extLst>
          </p:cNvPr>
          <p:cNvSpPr/>
          <p:nvPr/>
        </p:nvSpPr>
        <p:spPr>
          <a:xfrm>
            <a:off x="661269" y="2788402"/>
            <a:ext cx="1941972" cy="705491"/>
          </a:xfrm>
          <a:prstGeom prst="roundRect">
            <a:avLst>
              <a:gd name="adj" fmla="val 16667"/>
            </a:avLst>
          </a:prstGeom>
          <a:solidFill>
            <a:srgbClr val="7030A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D9439FA-74C8-744F-7D7D-A08816DFED7C}"/>
              </a:ext>
            </a:extLst>
          </p:cNvPr>
          <p:cNvSpPr txBox="1"/>
          <p:nvPr/>
        </p:nvSpPr>
        <p:spPr>
          <a:xfrm>
            <a:off x="1412984" y="2936256"/>
            <a:ext cx="901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s-CO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E0BB193E-327D-DC0C-809E-74495F87FAF0}"/>
              </a:ext>
            </a:extLst>
          </p:cNvPr>
          <p:cNvSpPr txBox="1"/>
          <p:nvPr/>
        </p:nvSpPr>
        <p:spPr>
          <a:xfrm>
            <a:off x="1860251" y="3592624"/>
            <a:ext cx="9010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s-CO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A8F94EC4-D81A-F57A-C9F1-64D30A5F6CF7}"/>
              </a:ext>
            </a:extLst>
          </p:cNvPr>
          <p:cNvSpPr txBox="1"/>
          <p:nvPr/>
        </p:nvSpPr>
        <p:spPr>
          <a:xfrm>
            <a:off x="2425357" y="4372451"/>
            <a:ext cx="901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s-CO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7381A3ED-392E-DA8D-F01A-13BF2B545D1B}"/>
              </a:ext>
            </a:extLst>
          </p:cNvPr>
          <p:cNvSpPr txBox="1"/>
          <p:nvPr/>
        </p:nvSpPr>
        <p:spPr>
          <a:xfrm>
            <a:off x="2875861" y="5352145"/>
            <a:ext cx="901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s-CO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A162883F-80C2-67F6-1ED1-2E27900F6F68}"/>
              </a:ext>
            </a:extLst>
          </p:cNvPr>
          <p:cNvCxnSpPr>
            <a:cxnSpLocks/>
          </p:cNvCxnSpPr>
          <p:nvPr/>
        </p:nvCxnSpPr>
        <p:spPr>
          <a:xfrm flipV="1">
            <a:off x="2425357" y="3459476"/>
            <a:ext cx="9499165" cy="12432"/>
          </a:xfrm>
          <a:prstGeom prst="line">
            <a:avLst/>
          </a:prstGeom>
          <a:ln>
            <a:solidFill>
              <a:srgbClr val="7030A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585FF5E6-976A-6DF0-276D-44B74EBB7A87}"/>
              </a:ext>
            </a:extLst>
          </p:cNvPr>
          <p:cNvCxnSpPr>
            <a:cxnSpLocks/>
          </p:cNvCxnSpPr>
          <p:nvPr/>
        </p:nvCxnSpPr>
        <p:spPr>
          <a:xfrm>
            <a:off x="3081366" y="4246838"/>
            <a:ext cx="8843156" cy="18113"/>
          </a:xfrm>
          <a:prstGeom prst="line">
            <a:avLst/>
          </a:prstGeom>
          <a:ln>
            <a:solidFill>
              <a:srgbClr val="C20E1A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F7B03C39-7A51-81D0-FC1A-1C5F4DB6067C}"/>
              </a:ext>
            </a:extLst>
          </p:cNvPr>
          <p:cNvCxnSpPr>
            <a:cxnSpLocks/>
          </p:cNvCxnSpPr>
          <p:nvPr/>
        </p:nvCxnSpPr>
        <p:spPr>
          <a:xfrm>
            <a:off x="3081366" y="5154769"/>
            <a:ext cx="8843156" cy="18113"/>
          </a:xfrm>
          <a:prstGeom prst="line">
            <a:avLst/>
          </a:prstGeom>
          <a:ln>
            <a:solidFill>
              <a:srgbClr val="2D438E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E3C35C27-0F37-AB60-EC44-33FFF839CC53}"/>
              </a:ext>
            </a:extLst>
          </p:cNvPr>
          <p:cNvCxnSpPr>
            <a:cxnSpLocks/>
          </p:cNvCxnSpPr>
          <p:nvPr/>
        </p:nvCxnSpPr>
        <p:spPr>
          <a:xfrm>
            <a:off x="3149790" y="6111947"/>
            <a:ext cx="8843156" cy="18113"/>
          </a:xfrm>
          <a:prstGeom prst="line">
            <a:avLst/>
          </a:prstGeom>
          <a:ln>
            <a:solidFill>
              <a:srgbClr val="E8E6E7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adroTexto 36">
            <a:extLst>
              <a:ext uri="{FF2B5EF4-FFF2-40B4-BE49-F238E27FC236}">
                <a16:creationId xmlns:a16="http://schemas.microsoft.com/office/drawing/2014/main" id="{BC34BD4F-11B4-7D6B-8841-D4E5B0A9B0F7}"/>
              </a:ext>
            </a:extLst>
          </p:cNvPr>
          <p:cNvSpPr txBox="1"/>
          <p:nvPr/>
        </p:nvSpPr>
        <p:spPr>
          <a:xfrm>
            <a:off x="2869801" y="2955913"/>
            <a:ext cx="9048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Análisis de requisitos </a:t>
            </a:r>
            <a:r>
              <a:rPr lang="es-MX" sz="2400" dirty="0"/>
              <a:t>Encuestas, entrevistas y observación</a:t>
            </a:r>
            <a:endParaRPr lang="es-CO" sz="2400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EAE46C55-00B1-AF24-9BC1-FE4879C2183E}"/>
              </a:ext>
            </a:extLst>
          </p:cNvPr>
          <p:cNvSpPr txBox="1"/>
          <p:nvPr/>
        </p:nvSpPr>
        <p:spPr>
          <a:xfrm>
            <a:off x="3326365" y="3714791"/>
            <a:ext cx="9048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Diseño</a:t>
            </a:r>
            <a:r>
              <a:rPr lang="es-MX" sz="2400" dirty="0"/>
              <a:t> Diagramas UML y bocetos de interfaz</a:t>
            </a:r>
            <a:endParaRPr lang="es-CO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4A8D4E23-5E0D-6715-4DEE-4174F45C7121}"/>
              </a:ext>
            </a:extLst>
          </p:cNvPr>
          <p:cNvSpPr txBox="1"/>
          <p:nvPr/>
        </p:nvSpPr>
        <p:spPr>
          <a:xfrm>
            <a:off x="4242320" y="4588064"/>
            <a:ext cx="9048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Codificación</a:t>
            </a:r>
            <a:r>
              <a:rPr lang="es-MX" sz="2400" dirty="0"/>
              <a:t> Programación en Java dividida en tareas</a:t>
            </a:r>
            <a:endParaRPr lang="es-CO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86510B83-DDCC-0596-6036-B7AB3240EC09}"/>
              </a:ext>
            </a:extLst>
          </p:cNvPr>
          <p:cNvSpPr txBox="1"/>
          <p:nvPr/>
        </p:nvSpPr>
        <p:spPr>
          <a:xfrm>
            <a:off x="4923454" y="5541082"/>
            <a:ext cx="9048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Verificación</a:t>
            </a:r>
            <a:r>
              <a:rPr lang="es-MX" sz="2400" dirty="0"/>
              <a:t> Pruebas y corrección de errores</a:t>
            </a:r>
            <a:endParaRPr lang="es-CO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8119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C420A70-F914-422B-8BC5-35B75996D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62" y="332609"/>
            <a:ext cx="1573948" cy="984359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B481272-0A66-40A3-A43F-6ABE95DEDFCA}"/>
              </a:ext>
            </a:extLst>
          </p:cNvPr>
          <p:cNvSpPr txBox="1">
            <a:spLocks/>
          </p:cNvSpPr>
          <p:nvPr/>
        </p:nvSpPr>
        <p:spPr>
          <a:xfrm>
            <a:off x="541341" y="2856207"/>
            <a:ext cx="5422138" cy="1357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7200" dirty="0">
                <a:solidFill>
                  <a:srgbClr val="2D438E"/>
                </a:solidFill>
                <a:latin typeface="Anton" pitchFamily="2" charset="0"/>
              </a:rPr>
              <a:t>¡GRACIAS!</a:t>
            </a:r>
            <a:endParaRPr lang="es-CO" sz="7200" dirty="0">
              <a:solidFill>
                <a:srgbClr val="2D438E"/>
              </a:solidFill>
              <a:latin typeface="Anto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5237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324</Words>
  <Application>Microsoft Office PowerPoint</Application>
  <PresentationFormat>Panorámica</PresentationFormat>
  <Paragraphs>57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Anton</vt:lpstr>
      <vt:lpstr>Antonio</vt:lpstr>
      <vt:lpstr>Arial</vt:lpstr>
      <vt:lpstr>Calibri</vt:lpstr>
      <vt:lpstr>Calibri Light</vt:lpstr>
      <vt:lpstr>Tema de Office</vt:lpstr>
      <vt:lpstr>Integrantes 1. Jaider Barreto 2. Yorbis Fernandez 3. Keiner Tetay 4. Samuel Julio</vt:lpstr>
      <vt:lpstr>Problema de Movilidad en Cartagena</vt:lpstr>
      <vt:lpstr>Metodología de Investigación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XX</dc:title>
  <dc:creator>Duvan Peña Iriarte</dc:creator>
  <cp:lastModifiedBy>Julio Fernandez</cp:lastModifiedBy>
  <cp:revision>32</cp:revision>
  <dcterms:created xsi:type="dcterms:W3CDTF">2025-01-15T15:44:09Z</dcterms:created>
  <dcterms:modified xsi:type="dcterms:W3CDTF">2025-05-16T05:02:36Z</dcterms:modified>
</cp:coreProperties>
</file>

<file path=docProps/thumbnail.jpeg>
</file>